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6858000" cy="9906000" type="A4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2466" y="-7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4AC379-0639-4B74-92EB-9F3CEF49FB8D}" type="datetimeFigureOut">
              <a:rPr lang="zh-TW" altLang="en-US" smtClean="0"/>
              <a:pPr/>
              <a:t>2023/8/22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zh-TW" altLang="en-US" smtClean="0"/>
              <a:t>心電圖室介紹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37E0F-3C26-4B98-8B08-7A8FF71722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9AD9F-71A0-45CC-A77B-49E86A9C92BA}" type="datetimeFigureOut">
              <a:rPr lang="zh-TW" altLang="en-US" smtClean="0"/>
              <a:pPr/>
              <a:t>2023/8/22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zh-TW" altLang="en-US" smtClean="0"/>
              <a:t>心電圖室介紹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952C1D-0079-44E8-B66A-B21CE90EDE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 smtClean="0"/>
              <a:t>神經內科檢查衛教</a:t>
            </a:r>
            <a:r>
              <a:rPr lang="en-US" altLang="zh-TW" smtClean="0"/>
              <a:t>Q&amp;A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3858-C72F-4075-92A9-6925389C333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 smtClean="0"/>
              <a:t>神經內科檢查衛教</a:t>
            </a:r>
            <a:r>
              <a:rPr lang="en-US" altLang="zh-TW" smtClean="0"/>
              <a:t>Q&amp;A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3858-C72F-4075-92A9-6925389C333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7175" y="529697"/>
            <a:ext cx="3357563" cy="112680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 smtClean="0"/>
              <a:t>神經內科檢查衛教</a:t>
            </a:r>
            <a:r>
              <a:rPr lang="en-US" altLang="zh-TW" smtClean="0"/>
              <a:t>Q&amp;A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3858-C72F-4075-92A9-6925389C333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 smtClean="0"/>
              <a:t>神經內科檢查衛教</a:t>
            </a:r>
            <a:r>
              <a:rPr lang="en-US" altLang="zh-TW" smtClean="0"/>
              <a:t>Q&amp;A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3858-C72F-4075-92A9-6925389C333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 smtClean="0"/>
              <a:t>神經內科檢查衛教</a:t>
            </a:r>
            <a:r>
              <a:rPr lang="en-US" altLang="zh-TW" smtClean="0"/>
              <a:t>Q&amp;A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3858-C72F-4075-92A9-6925389C333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 smtClean="0"/>
              <a:t>神經內科檢查衛教</a:t>
            </a:r>
            <a:r>
              <a:rPr lang="en-US" altLang="zh-TW" smtClean="0"/>
              <a:t>Q&amp;A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3858-C72F-4075-92A9-6925389C333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 smtClean="0"/>
              <a:t>神經內科檢查衛教</a:t>
            </a:r>
            <a:r>
              <a:rPr lang="en-US" altLang="zh-TW" smtClean="0"/>
              <a:t>Q&amp;A</a:t>
            </a:r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3858-C72F-4075-92A9-6925389C333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 smtClean="0"/>
              <a:t>神經內科檢查衛教</a:t>
            </a:r>
            <a:r>
              <a:rPr lang="en-US" altLang="zh-TW" smtClean="0"/>
              <a:t>Q&amp;A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3858-C72F-4075-92A9-6925389C333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 smtClean="0"/>
              <a:t>神經內科檢查衛教</a:t>
            </a:r>
            <a:r>
              <a:rPr lang="en-US" altLang="zh-TW" smtClean="0"/>
              <a:t>Q&amp;A</a:t>
            </a: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3858-C72F-4075-92A9-6925389C333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 smtClean="0"/>
              <a:t>神經內科檢查衛教</a:t>
            </a:r>
            <a:r>
              <a:rPr lang="en-US" altLang="zh-TW" smtClean="0"/>
              <a:t>Q&amp;A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3858-C72F-4075-92A9-6925389C333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 smtClean="0"/>
              <a:t>神經內科檢查衛教</a:t>
            </a:r>
            <a:r>
              <a:rPr lang="en-US" altLang="zh-TW" smtClean="0"/>
              <a:t>Q&amp;A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3858-C72F-4075-92A9-6925389C333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TW" altLang="en-US" smtClean="0"/>
              <a:t>神經內科檢查衛教</a:t>
            </a:r>
            <a:r>
              <a:rPr lang="en-US" altLang="zh-TW" smtClean="0"/>
              <a:t>Q&amp;A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83858-C72F-4075-92A9-6925389C333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Text Box 78"/>
          <p:cNvSpPr txBox="1">
            <a:spLocks noChangeArrowheads="1"/>
          </p:cNvSpPr>
          <p:nvPr/>
        </p:nvSpPr>
        <p:spPr bwMode="auto">
          <a:xfrm>
            <a:off x="332656" y="4880992"/>
            <a:ext cx="6264696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0" rIns="182880" bIns="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ts val="1800"/>
              </a:lnSpc>
            </a:pPr>
            <a:r>
              <a:rPr lang="zh-TW" altLang="zh-TW" sz="1500" b="1" dirty="0" smtClean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>★</a:t>
            </a:r>
            <a:r>
              <a:rPr lang="en-US" altLang="zh-TW" sz="1500" b="1" dirty="0" smtClean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1500" b="1" dirty="0" smtClean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>神經內科</a:t>
            </a:r>
            <a:r>
              <a:rPr lang="zh-TW" altLang="zh-TW" sz="1500" b="1" dirty="0" smtClean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>檢查答客問 </a:t>
            </a:r>
            <a:endParaRPr lang="en-US" altLang="zh-TW" sz="1500" b="1" dirty="0" smtClean="0">
              <a:solidFill>
                <a:srgbClr val="7030A0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ts val="1800"/>
              </a:lnSpc>
            </a:pPr>
            <a:endParaRPr lang="zh-TW" altLang="zh-TW" sz="1300" dirty="0" smtClean="0">
              <a:solidFill>
                <a:srgbClr val="7030A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66700" indent="-266700"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Q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：請問神經傳導檢查需要多久的時間？</a:t>
            </a:r>
          </a:p>
          <a:p>
            <a:pPr marL="266700" indent="-266700"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A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：一般檢查時間約半小時</a:t>
            </a: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主要視病人情況而定。</a:t>
            </a:r>
          </a:p>
          <a:p>
            <a:pPr marL="266700" indent="-266700"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 </a:t>
            </a:r>
            <a:endParaRPr lang="zh-TW" altLang="zh-TW" sz="1300" dirty="0" smtClean="0">
              <a:latin typeface="微軟正黑體" pitchFamily="34" charset="-120"/>
              <a:ea typeface="微軟正黑體" pitchFamily="34" charset="-120"/>
            </a:endParaRPr>
          </a:p>
          <a:p>
            <a:pPr marL="266700" indent="-266700"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Q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：請問神經傳導檢查的過程為何？</a:t>
            </a:r>
          </a:p>
          <a:p>
            <a:pPr marL="266700" indent="-266700"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A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：神經傳導檢查有兩種：神經傳導速度的檢查，利用電刺激操作，感覺會像電到一樣。另一種檢查是肌電圖檢查，利用肌電圖針，把針插在肌肉中，記錄肌肉纖維在靜止及用力時之電位變化，藉以檢查肌肉及末梢神經方面的疾病。扎針部位由檢查醫師評估決定。</a:t>
            </a:r>
          </a:p>
          <a:p>
            <a:pPr marL="266700" indent="-266700"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 </a:t>
            </a:r>
            <a:endParaRPr lang="zh-TW" altLang="zh-TW" sz="1300" dirty="0" smtClean="0">
              <a:latin typeface="微軟正黑體" pitchFamily="34" charset="-120"/>
              <a:ea typeface="微軟正黑體" pitchFamily="34" charset="-120"/>
            </a:endParaRPr>
          </a:p>
          <a:p>
            <a:pPr marL="266700" indent="-266700"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Q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：請問神經傳導檢查做完後可以馬上看報告嗎？</a:t>
            </a:r>
          </a:p>
          <a:p>
            <a:pPr marL="266700" indent="-266700"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A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：依照醫師約診的日期至門診看報告或預約一星期後的門診。</a:t>
            </a:r>
          </a:p>
          <a:p>
            <a:pPr marL="266700" indent="-266700"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 </a:t>
            </a:r>
            <a:endParaRPr lang="zh-TW" altLang="zh-TW" sz="1300" dirty="0" smtClean="0">
              <a:latin typeface="微軟正黑體" pitchFamily="34" charset="-120"/>
              <a:ea typeface="微軟正黑體" pitchFamily="34" charset="-120"/>
            </a:endParaRPr>
          </a:p>
          <a:p>
            <a:pPr marL="266700" indent="-266700"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Q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：小兒檢查助眠的鎮定劑對人體有傷害嗎？</a:t>
            </a:r>
          </a:p>
          <a:p>
            <a:pPr marL="266700" indent="-266700"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A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：醫師事前已經評估患者的情況，會依據小孩的體重開鎮定劑輔助檢查。如果對於藥物仍有疑問可以至本院藥物諮詢處向藥劑師諮詢。</a:t>
            </a:r>
          </a:p>
          <a:p>
            <a:pPr marL="266700" indent="-266700">
              <a:lnSpc>
                <a:spcPts val="1800"/>
              </a:lnSpc>
            </a:pPr>
            <a:endParaRPr kumimoji="1" lang="zh-TW" altLang="en-US" sz="13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軟正黑體" pitchFamily="34" charset="-120"/>
              <a:ea typeface="微軟正黑體" pitchFamily="34" charset="-120"/>
              <a:cs typeface="新細明體" pitchFamily="18" charset="-120"/>
            </a:endParaRPr>
          </a:p>
        </p:txBody>
      </p:sp>
      <p:grpSp>
        <p:nvGrpSpPr>
          <p:cNvPr id="18" name="群組 17"/>
          <p:cNvGrpSpPr/>
          <p:nvPr/>
        </p:nvGrpSpPr>
        <p:grpSpPr>
          <a:xfrm>
            <a:off x="404664" y="272480"/>
            <a:ext cx="6301818" cy="4523763"/>
            <a:chOff x="307257" y="350879"/>
            <a:chExt cx="6301818" cy="4523763"/>
          </a:xfrm>
        </p:grpSpPr>
        <p:sp>
          <p:nvSpPr>
            <p:cNvPr id="1027" name="Rectangle 3"/>
            <p:cNvSpPr>
              <a:spLocks noChangeArrowheads="1"/>
            </p:cNvSpPr>
            <p:nvPr/>
          </p:nvSpPr>
          <p:spPr bwMode="auto">
            <a:xfrm>
              <a:off x="403686" y="3095301"/>
              <a:ext cx="2017202" cy="1713683"/>
            </a:xfrm>
            <a:prstGeom prst="rect">
              <a:avLst/>
            </a:prstGeom>
            <a:solidFill>
              <a:srgbClr val="E1F1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34" name="Rectangle 63"/>
            <p:cNvSpPr>
              <a:spLocks noChangeArrowheads="1"/>
            </p:cNvSpPr>
            <p:nvPr/>
          </p:nvSpPr>
          <p:spPr bwMode="auto">
            <a:xfrm>
              <a:off x="307257" y="350879"/>
              <a:ext cx="169415" cy="4458105"/>
            </a:xfrm>
            <a:prstGeom prst="rect">
              <a:avLst/>
            </a:prstGeom>
            <a:solidFill>
              <a:srgbClr val="7EC2FF"/>
            </a:solidFill>
            <a:ln w="19050">
              <a:noFill/>
              <a:miter lim="800000"/>
              <a:headEnd/>
              <a:tailEnd/>
            </a:ln>
            <a:effectLst/>
          </p:spPr>
          <p:txBody>
            <a:bodyPr vert="horz" wrap="square" lIns="91440" tIns="91440" rIns="91440" bIns="9144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30" name="Rectangle 64"/>
            <p:cNvSpPr>
              <a:spLocks noChangeArrowheads="1"/>
            </p:cNvSpPr>
            <p:nvPr/>
          </p:nvSpPr>
          <p:spPr bwMode="auto">
            <a:xfrm>
              <a:off x="2422515" y="363189"/>
              <a:ext cx="4186560" cy="2730303"/>
            </a:xfrm>
            <a:prstGeom prst="rect">
              <a:avLst/>
            </a:prstGeom>
            <a:solidFill>
              <a:srgbClr val="7EC2FF"/>
            </a:solidFill>
            <a:ln w="19050">
              <a:noFill/>
              <a:miter lim="800000"/>
              <a:headEnd/>
              <a:tailEnd/>
            </a:ln>
            <a:effectLst/>
          </p:spPr>
          <p:txBody>
            <a:bodyPr vert="horz" wrap="square" lIns="91440" tIns="91440" rIns="91440" bIns="9144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29" name="Text Box 76"/>
            <p:cNvSpPr txBox="1">
              <a:spLocks noChangeArrowheads="1"/>
            </p:cNvSpPr>
            <p:nvPr/>
          </p:nvSpPr>
          <p:spPr bwMode="auto">
            <a:xfrm>
              <a:off x="2655183" y="500506"/>
              <a:ext cx="3870161" cy="1716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0" rIns="9144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2800" b="1" i="0" u="none" strike="noStrike" cap="none" normalizeH="0" baseline="0" dirty="0" smtClean="0">
                  <a:ln>
                    <a:noFill/>
                  </a:ln>
                  <a:solidFill>
                    <a:srgbClr val="7030A0"/>
                  </a:solidFill>
                  <a:effectLst/>
                  <a:latin typeface="微軟正黑體" pitchFamily="34" charset="-120"/>
                  <a:ea typeface="微軟正黑體" pitchFamily="34" charset="-120"/>
                  <a:cs typeface="新細明體" pitchFamily="18" charset="-120"/>
                </a:rPr>
                <a:t>                  神經內科  </a:t>
              </a:r>
              <a:endParaRPr kumimoji="1" lang="en-US" altLang="zh-TW" sz="2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endParaRP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1" dirty="0" smtClean="0">
                  <a:solidFill>
                    <a:srgbClr val="7030A0"/>
                  </a:solidFill>
                  <a:latin typeface="微軟正黑體" pitchFamily="34" charset="-120"/>
                  <a:ea typeface="微軟正黑體" pitchFamily="34" charset="-120"/>
                  <a:cs typeface="新細明體" pitchFamily="18" charset="-120"/>
                </a:rPr>
                <a:t>〈</a:t>
              </a:r>
              <a:r>
                <a:rPr kumimoji="1" lang="zh-TW" altLang="en-US" sz="2000" b="1" dirty="0" smtClean="0">
                  <a:solidFill>
                    <a:srgbClr val="7030A0"/>
                  </a:solidFill>
                  <a:latin typeface="微軟正黑體" pitchFamily="34" charset="-120"/>
                  <a:ea typeface="微軟正黑體" pitchFamily="34" charset="-120"/>
                  <a:cs typeface="新細明體" pitchFamily="18" charset="-120"/>
                </a:rPr>
                <a:t>檢查</a:t>
              </a:r>
              <a:r>
                <a:rPr kumimoji="1" lang="zh-TW" altLang="en-US" sz="2000" b="1" i="0" u="none" strike="noStrike" cap="none" normalizeH="0" baseline="0" dirty="0" smtClean="0">
                  <a:ln>
                    <a:noFill/>
                  </a:ln>
                  <a:solidFill>
                    <a:srgbClr val="7030A0"/>
                  </a:solidFill>
                  <a:effectLst/>
                  <a:latin typeface="微軟正黑體" pitchFamily="34" charset="-120"/>
                  <a:ea typeface="微軟正黑體" pitchFamily="34" charset="-120"/>
                  <a:cs typeface="新細明體" pitchFamily="18" charset="-120"/>
                </a:rPr>
                <a:t>衛教</a:t>
              </a:r>
              <a:r>
                <a:rPr kumimoji="1" lang="en-US" altLang="zh-TW" sz="2000" b="1" i="0" u="none" strike="noStrike" cap="none" normalizeH="0" baseline="0" dirty="0" smtClean="0">
                  <a:ln>
                    <a:noFill/>
                  </a:ln>
                  <a:solidFill>
                    <a:srgbClr val="7030A0"/>
                  </a:solidFill>
                  <a:effectLst/>
                  <a:latin typeface="微軟正黑體" pitchFamily="34" charset="-120"/>
                  <a:ea typeface="微軟正黑體" pitchFamily="34" charset="-120"/>
                  <a:cs typeface="新細明體" pitchFamily="18" charset="-120"/>
                </a:rPr>
                <a:t>Q&amp;A〉</a:t>
              </a:r>
              <a:endParaRPr kumimoji="1" lang="zh-TW" altLang="en-US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endParaRPr>
            </a:p>
          </p:txBody>
        </p:sp>
        <p:sp>
          <p:nvSpPr>
            <p:cNvPr id="1028" name="Text Box 77"/>
            <p:cNvSpPr txBox="1">
              <a:spLocks noChangeArrowheads="1"/>
            </p:cNvSpPr>
            <p:nvPr/>
          </p:nvSpPr>
          <p:spPr bwMode="auto">
            <a:xfrm>
              <a:off x="3140968" y="2072680"/>
              <a:ext cx="3381325" cy="901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0" rIns="91440" bIns="0" numCol="1" anchor="b" anchorCtr="0" compatLnSpc="1">
              <a:prstTxWarp prst="textNoShape">
                <a:avLst/>
              </a:prstTxWarp>
            </a:bodyPr>
            <a:lstStyle/>
            <a:p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zh-TW" altLang="en-US" dirty="0" smtClean="0">
                  <a:solidFill>
                    <a:srgbClr val="7030A0"/>
                  </a:solidFill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修訂</a:t>
              </a:r>
              <a:r>
                <a:rPr kumimoji="1" lang="en-US" altLang="zh-TW" smtClean="0">
                  <a:solidFill>
                    <a:srgbClr val="7030A0"/>
                  </a:solidFill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: 2023/08/08</a:t>
              </a:r>
              <a:r>
                <a:rPr kumimoji="1" lang="en-US" altLang="zh-TW" smtClean="0">
                  <a:solidFill>
                    <a:srgbClr val="7030A0"/>
                  </a:solidFill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 </a:t>
              </a:r>
              <a:endParaRPr kumimoji="1" lang="en-US" altLang="zh-TW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1800" b="0" i="0" u="none" strike="noStrike" cap="none" normalizeH="0" baseline="0" dirty="0" smtClean="0">
                  <a:ln>
                    <a:noFill/>
                  </a:ln>
                  <a:solidFill>
                    <a:srgbClr val="7030A0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生理檢</a:t>
              </a:r>
              <a:r>
                <a:rPr kumimoji="1" lang="zh-TW" altLang="en-US" sz="1800" b="0" i="0" u="none" strike="noStrike" cap="none" normalizeH="0" baseline="0" dirty="0" smtClean="0">
                  <a:ln>
                    <a:noFill/>
                  </a:ln>
                  <a:solidFill>
                    <a:srgbClr val="7030A0"/>
                  </a:solidFill>
                  <a:effectLst/>
                  <a:latin typeface="微軟正黑體" pitchFamily="34" charset="-120"/>
                  <a:ea typeface="微軟正黑體" pitchFamily="34" charset="-120"/>
                  <a:cs typeface="細明體" pitchFamily="49" charset="-120"/>
                </a:rPr>
                <a:t>查</a:t>
              </a:r>
              <a:r>
                <a:rPr kumimoji="1" lang="zh-TW" altLang="en-US" sz="1800" b="0" i="0" u="none" strike="noStrike" cap="none" normalizeH="0" baseline="0" dirty="0" smtClean="0">
                  <a:ln>
                    <a:noFill/>
                  </a:ln>
                  <a:solidFill>
                    <a:srgbClr val="7030A0"/>
                  </a:solidFill>
                  <a:effectLst/>
                  <a:latin typeface="微軟正黑體" pitchFamily="34" charset="-120"/>
                  <a:ea typeface="微軟正黑體" pitchFamily="34" charset="-120"/>
                  <a:cs typeface="Meiryo" pitchFamily="34" charset="-128"/>
                </a:rPr>
                <a:t>科</a:t>
              </a:r>
              <a:endParaRPr kumimoji="1" lang="zh-TW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pic>
          <p:nvPicPr>
            <p:cNvPr id="1031" name="Placeholde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518296" y="3178200"/>
              <a:ext cx="4028880" cy="1112365"/>
            </a:xfrm>
            <a:prstGeom prst="rect">
              <a:avLst/>
            </a:prstGeom>
            <a:noFill/>
          </p:spPr>
        </p:pic>
        <p:sp>
          <p:nvSpPr>
            <p:cNvPr id="1035" name="Text Box 92"/>
            <p:cNvSpPr txBox="1">
              <a:spLocks noChangeArrowheads="1"/>
            </p:cNvSpPr>
            <p:nvPr/>
          </p:nvSpPr>
          <p:spPr bwMode="auto">
            <a:xfrm>
              <a:off x="332656" y="403796"/>
              <a:ext cx="2302585" cy="4170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182880" tIns="0" rIns="18288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1800" b="1" i="0" u="none" strike="noStrike" cap="none" normalizeH="0" baseline="0" dirty="0" smtClean="0">
                  <a:ln>
                    <a:noFill/>
                  </a:ln>
                  <a:solidFill>
                    <a:srgbClr val="7030A0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衛教資訊</a:t>
              </a:r>
              <a:endParaRPr kumimoji="1" lang="zh-TW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entury Gothic" pitchFamily="34" charset="0"/>
                <a:ea typeface="メイリオ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altLang="zh-TW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altLang="zh-TW" sz="700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altLang="zh-TW" sz="7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altLang="zh-TW" sz="800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altLang="zh-TW" sz="8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altLang="zh-TW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altLang="zh-TW" sz="16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ts val="16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新竹馬偕紀念醫院</a:t>
              </a:r>
              <a:endParaRPr kumimoji="1" lang="zh-TW" sz="1600" b="0" i="0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Century Gothic" pitchFamily="34" charset="0"/>
                <a:ea typeface="メイリオ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ts val="16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地址：</a:t>
              </a:r>
              <a:endParaRPr kumimoji="1" lang="zh-TW" sz="1600" b="0" i="0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Century Gothic" pitchFamily="34" charset="0"/>
                <a:ea typeface="メイリオ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ts val="16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30071</a:t>
              </a:r>
              <a:r>
                <a:rPr kumimoji="1" lang="zh-TW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新竹市光復路二段</a:t>
              </a:r>
              <a: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690</a:t>
              </a:r>
              <a:r>
                <a:rPr kumimoji="1" lang="zh-TW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號</a:t>
              </a:r>
              <a:endParaRPr kumimoji="1" lang="zh-TW" altLang="en-US" sz="1600" b="0" i="0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Century Gothic" pitchFamily="34" charset="0"/>
                <a:ea typeface="メイリオ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ts val="16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電話：</a:t>
              </a:r>
              <a:endParaRPr kumimoji="1" lang="zh-TW" altLang="en-US" sz="1600" b="0" i="0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Century Gothic" pitchFamily="34" charset="0"/>
                <a:ea typeface="メイリオ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ts val="16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03-5166868</a:t>
              </a:r>
              <a:r>
                <a:rPr kumimoji="1" lang="zh-TW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，</a:t>
              </a:r>
              <a: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03-6119595</a:t>
              </a:r>
              <a:endParaRPr kumimoji="1" lang="en-US" altLang="zh-TW" sz="1600" b="0" i="0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Century Gothic" pitchFamily="34" charset="0"/>
                <a:ea typeface="メイリオ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ts val="16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電子郵件：</a:t>
              </a:r>
              <a: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service@ms7.mmh.org.tw</a:t>
              </a:r>
              <a:endParaRPr kumimoji="1" lang="en-US" altLang="zh-TW" sz="1600" b="0" i="0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Century Gothic" pitchFamily="34" charset="0"/>
                <a:ea typeface="メイリオ"/>
                <a:cs typeface="Times New Roman" pitchFamily="18" charset="0"/>
              </a:endParaRPr>
            </a:p>
            <a:p>
              <a:pPr lvl="0" eaLnBrk="0" fontAlgn="base" hangingPunct="0">
                <a:lnSpc>
                  <a:spcPts val="16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kumimoji="1" lang="zh-TW" alt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．</a:t>
              </a:r>
              <a:r>
                <a:rPr kumimoji="1" lang="zh-TW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健康諮詢專線：</a:t>
              </a:r>
              <a:r>
                <a:rPr kumimoji="1" lang="en-US" altLang="zh-TW" sz="1000" dirty="0" smtClean="0"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03-5745098</a:t>
              </a:r>
              <a: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/>
              </a:r>
              <a:b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</a:br>
              <a:r>
                <a:rPr kumimoji="1" lang="zh-TW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    週一～週五 上午  </a:t>
              </a:r>
              <a: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9:00~12:00</a:t>
              </a:r>
              <a:b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</a:br>
              <a: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                     </a:t>
              </a:r>
              <a:r>
                <a:rPr kumimoji="1" lang="zh-TW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    下午</a:t>
              </a:r>
              <a: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14:00~17:00</a:t>
              </a:r>
              <a:b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</a:br>
              <a:r>
                <a:rPr kumimoji="1" lang="zh-TW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    週六至中午</a:t>
              </a:r>
              <a: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12:00</a:t>
              </a:r>
              <a:r>
                <a:rPr kumimoji="1" lang="zh-TW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，例假日休息</a:t>
              </a:r>
              <a:endParaRPr kumimoji="1" lang="zh-TW" altLang="en-US" sz="1600" b="0" i="0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Century Gothic" pitchFamily="34" charset="0"/>
                <a:ea typeface="メイリオ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ts val="16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．</a:t>
              </a:r>
              <a:r>
                <a:rPr kumimoji="1" lang="zh-TW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語音掛號電話：</a:t>
              </a:r>
              <a: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03-5166516</a:t>
              </a:r>
              <a:endParaRPr kumimoji="1" lang="en-US" altLang="zh-TW" sz="1600" b="0" i="0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Century Gothic" pitchFamily="34" charset="0"/>
                <a:ea typeface="メイリオ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ts val="16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．</a:t>
              </a:r>
              <a:r>
                <a:rPr kumimoji="1" lang="zh-TW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人工掛號電話：</a:t>
              </a:r>
              <a: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03-6118866</a:t>
              </a:r>
              <a:b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</a:br>
              <a:r>
                <a:rPr kumimoji="1" lang="zh-TW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    </a:t>
              </a:r>
              <a:r>
                <a:rPr kumimoji="1" lang="zh-TW" altLang="en-US" sz="10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 </a:t>
              </a:r>
              <a:r>
                <a:rPr kumimoji="1" lang="zh-TW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週一</a:t>
              </a:r>
              <a: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~</a:t>
              </a:r>
              <a:r>
                <a:rPr kumimoji="1" lang="zh-TW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週五 上午 </a:t>
              </a:r>
              <a: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8:00~17:00</a:t>
              </a:r>
              <a:b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</a:br>
              <a: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    </a:t>
              </a:r>
              <a:r>
                <a:rPr kumimoji="1" lang="zh-TW" altLang="en-US" sz="10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            </a:t>
              </a:r>
              <a:r>
                <a:rPr kumimoji="1" lang="zh-TW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週六 上午 </a:t>
              </a:r>
              <a: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8:00~12:00</a:t>
              </a:r>
              <a:endParaRPr kumimoji="1" lang="en-US" altLang="zh-TW" sz="1600" b="0" i="0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Century Gothic" pitchFamily="34" charset="0"/>
                <a:ea typeface="メイリオ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033" name="Text Box 9"/>
            <p:cNvSpPr txBox="1">
              <a:spLocks noChangeArrowheads="1"/>
            </p:cNvSpPr>
            <p:nvPr/>
          </p:nvSpPr>
          <p:spPr bwMode="auto">
            <a:xfrm>
              <a:off x="2665809" y="4408686"/>
              <a:ext cx="3884935" cy="465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(C)Mackay Memorial Hospital All Rights Reserved</a:t>
              </a:r>
              <a:r>
                <a:rPr kumimoji="1" lang="en-US" altLang="zh-TW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.  </a:t>
              </a:r>
              <a:endParaRPr kumimoji="1" lang="en-US" altLang="zh-TW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endParaRP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馬偕紀念醫院</a:t>
              </a:r>
              <a:r>
                <a:rPr kumimoji="1" lang="zh-TW" alt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entury Gothic" pitchFamily="34" charset="0"/>
                  <a:ea typeface="標楷體" pitchFamily="65" charset="-120"/>
                  <a:cs typeface="Times New Roman" pitchFamily="18" charset="0"/>
                </a:rPr>
                <a:t> </a:t>
              </a:r>
              <a:r>
                <a:rPr kumimoji="1" lang="zh-TW" alt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著作權所有，並保留一切權利  </a:t>
              </a:r>
              <a:r>
                <a:rPr kumimoji="1" lang="zh-TW" alt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entury Gothic" pitchFamily="34" charset="0"/>
                  <a:ea typeface="標楷體" pitchFamily="65" charset="-120"/>
                  <a:cs typeface="Times New Roman" pitchFamily="18" charset="0"/>
                </a:rPr>
                <a:t> </a:t>
              </a:r>
              <a:endParaRPr kumimoji="1" lang="zh-TW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</p:grp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365125" y="11261197"/>
            <a:ext cx="6819900" cy="72231"/>
          </a:xfrm>
          <a:prstGeom prst="rect">
            <a:avLst/>
          </a:prstGeom>
          <a:solidFill>
            <a:srgbClr val="7EC2FF"/>
          </a:solidFill>
          <a:ln w="19050">
            <a:noFill/>
            <a:miter lim="800000"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045" name="Rectangle 63"/>
          <p:cNvSpPr>
            <a:spLocks noChangeArrowheads="1"/>
          </p:cNvSpPr>
          <p:nvPr/>
        </p:nvSpPr>
        <p:spPr bwMode="auto">
          <a:xfrm>
            <a:off x="332656" y="9241730"/>
            <a:ext cx="6264696" cy="72000"/>
          </a:xfrm>
          <a:prstGeom prst="rect">
            <a:avLst/>
          </a:prstGeom>
          <a:solidFill>
            <a:srgbClr val="7EC2FF"/>
          </a:solidFill>
          <a:ln w="19050">
            <a:noFill/>
            <a:miter lim="800000"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0" name="投影片編號版面配置區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3858-C72F-4075-92A9-6925389C333C}" type="slidenum">
              <a:rPr lang="zh-TW" altLang="en-US" smtClean="0"/>
              <a:pPr/>
              <a:t>1</a:t>
            </a:fld>
            <a:endParaRPr lang="zh-TW" altLang="en-US"/>
          </a:p>
        </p:txBody>
      </p:sp>
      <p:sp>
        <p:nvSpPr>
          <p:cNvPr id="22" name="日期版面配置區 21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3662164" cy="527402"/>
          </a:xfrm>
        </p:spPr>
        <p:txBody>
          <a:bodyPr/>
          <a:lstStyle/>
          <a:p>
            <a:r>
              <a:rPr lang="zh-TW" altLang="en-US" smtClean="0"/>
              <a:t>神經內科檢查衛教</a:t>
            </a:r>
            <a:r>
              <a:rPr lang="en-US" altLang="zh-TW" smtClean="0"/>
              <a:t>Q&amp;A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3858-C72F-4075-92A9-6925389C333C}" type="slidenum">
              <a:rPr lang="zh-TW" altLang="en-US" smtClean="0"/>
              <a:pPr/>
              <a:t>2</a:t>
            </a:fld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3446140" cy="527402"/>
          </a:xfrm>
        </p:spPr>
        <p:txBody>
          <a:bodyPr/>
          <a:lstStyle/>
          <a:p>
            <a:r>
              <a:rPr lang="zh-TW" altLang="en-US" smtClean="0"/>
              <a:t>神經內科檢查衛教</a:t>
            </a:r>
            <a:r>
              <a:rPr lang="en-US" altLang="zh-TW" smtClean="0"/>
              <a:t>Q&amp;A</a:t>
            </a:r>
            <a:endParaRPr lang="zh-TW" altLang="en-US" dirty="0"/>
          </a:p>
        </p:txBody>
      </p:sp>
      <p:sp>
        <p:nvSpPr>
          <p:cNvPr id="4" name="Rectangle 63"/>
          <p:cNvSpPr>
            <a:spLocks noChangeArrowheads="1"/>
          </p:cNvSpPr>
          <p:nvPr/>
        </p:nvSpPr>
        <p:spPr bwMode="auto">
          <a:xfrm>
            <a:off x="332656" y="9241730"/>
            <a:ext cx="6264696" cy="72000"/>
          </a:xfrm>
          <a:prstGeom prst="rect">
            <a:avLst/>
          </a:prstGeom>
          <a:solidFill>
            <a:srgbClr val="7EC2FF"/>
          </a:solidFill>
          <a:ln w="19050">
            <a:noFill/>
            <a:miter lim="800000"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9" name="Text Box 78"/>
          <p:cNvSpPr txBox="1">
            <a:spLocks noChangeArrowheads="1"/>
          </p:cNvSpPr>
          <p:nvPr/>
        </p:nvSpPr>
        <p:spPr bwMode="auto">
          <a:xfrm>
            <a:off x="332656" y="416496"/>
            <a:ext cx="6264696" cy="6624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0" rIns="182880" bIns="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 </a:t>
            </a:r>
            <a:endParaRPr lang="zh-TW" altLang="zh-TW" sz="1300" dirty="0" smtClean="0">
              <a:latin typeface="微軟正黑體" pitchFamily="34" charset="-120"/>
              <a:ea typeface="微軟正黑體" pitchFamily="34" charset="-120"/>
            </a:endParaRPr>
          </a:p>
          <a:p>
            <a:pPr marL="266700" indent="-266700"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Q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：請問腦波檢查需要多久的時間？</a:t>
            </a:r>
          </a:p>
          <a:p>
            <a:pPr marL="266700" indent="-266700"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A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：檢查時間約半小時</a:t>
            </a: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主要視病人情況而定。</a:t>
            </a:r>
            <a:endParaRPr lang="en-US" altLang="zh-TW" sz="1300" dirty="0" smtClean="0">
              <a:latin typeface="微軟正黑體" pitchFamily="34" charset="-120"/>
              <a:ea typeface="微軟正黑體" pitchFamily="34" charset="-120"/>
            </a:endParaRPr>
          </a:p>
          <a:p>
            <a:pPr marL="266700" indent="-266700">
              <a:lnSpc>
                <a:spcPts val="1800"/>
              </a:lnSpc>
            </a:pPr>
            <a:endParaRPr lang="en-US" altLang="zh-TW" sz="1300" dirty="0" smtClean="0">
              <a:latin typeface="微軟正黑體" pitchFamily="34" charset="-120"/>
              <a:ea typeface="微軟正黑體" pitchFamily="34" charset="-120"/>
            </a:endParaRPr>
          </a:p>
          <a:p>
            <a:pPr marL="266700" indent="-266700"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Q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：請問作腦波檢查為何前後都要洗頭？</a:t>
            </a:r>
          </a:p>
          <a:p>
            <a:pPr marL="266700" indent="-266700"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A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：因為腦波檢查前洗頭是為了增加檢查的準確性；檢查後洗頭是因為完成檢查後，有腦波膏在頭皮上，所以需返家洗頭。</a:t>
            </a:r>
          </a:p>
          <a:p>
            <a:pPr marL="266700" indent="-266700"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 </a:t>
            </a:r>
            <a:endParaRPr lang="zh-TW" altLang="zh-TW" sz="1300" dirty="0" smtClean="0">
              <a:latin typeface="微軟正黑體" pitchFamily="34" charset="-120"/>
              <a:ea typeface="微軟正黑體" pitchFamily="34" charset="-120"/>
            </a:endParaRPr>
          </a:p>
          <a:p>
            <a:pPr marL="266700" indent="-266700"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Q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：小兒檢查助眠鎮定劑何時吃？</a:t>
            </a:r>
          </a:p>
          <a:p>
            <a:pPr marL="266700" indent="-266700"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A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：門診若需領藥者</a:t>
            </a: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請於檢查前</a:t>
            </a: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30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分鐘</a:t>
            </a: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先至藥局領藥後</a:t>
            </a: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至十樓腦波室報到後再服用。</a:t>
            </a:r>
          </a:p>
          <a:p>
            <a:pPr marL="266700" indent="-266700"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 </a:t>
            </a:r>
            <a:endParaRPr lang="zh-TW" altLang="zh-TW" sz="1300" dirty="0" smtClean="0">
              <a:latin typeface="微軟正黑體" pitchFamily="34" charset="-120"/>
              <a:ea typeface="微軟正黑體" pitchFamily="34" charset="-120"/>
            </a:endParaRPr>
          </a:p>
          <a:p>
            <a:pPr marL="266700" indent="-266700"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Q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：睡眠腦波檢查一定需要吃鎮定劑嗎？</a:t>
            </a:r>
          </a:p>
          <a:p>
            <a:pPr marL="266700" indent="-266700"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A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：對成人或小孩而言，需在醫院內作睡眠腦波檢查都是一件困難的事，能作睡眠腦波成功最大的關鍵，是前一天檢查的準備，鎮定劑只是輔助增加成功的機率。</a:t>
            </a:r>
          </a:p>
          <a:p>
            <a:pPr marL="266700" indent="-266700"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 </a:t>
            </a:r>
            <a:endParaRPr lang="zh-TW" altLang="zh-TW" sz="1300" dirty="0" smtClean="0">
              <a:latin typeface="微軟正黑體" pitchFamily="34" charset="-120"/>
              <a:ea typeface="微軟正黑體" pitchFamily="34" charset="-120"/>
            </a:endParaRPr>
          </a:p>
          <a:p>
            <a:pPr marL="266700" indent="-266700"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Q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：請問腦波檢查做完後可以馬上看報告嗎？</a:t>
            </a:r>
          </a:p>
          <a:p>
            <a:pPr marL="266700" indent="-266700"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A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：依照醫師約診的日期至門診看報告或預約一星期後的門診。</a:t>
            </a:r>
          </a:p>
          <a:p>
            <a:pPr marL="266700" indent="-266700"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 </a:t>
            </a:r>
            <a:endParaRPr lang="zh-TW" altLang="zh-TW" sz="1300" dirty="0" smtClean="0">
              <a:latin typeface="微軟正黑體" pitchFamily="34" charset="-120"/>
              <a:ea typeface="微軟正黑體" pitchFamily="34" charset="-120"/>
            </a:endParaRPr>
          </a:p>
          <a:p>
            <a:pPr marL="266700" indent="-266700"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Q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：請問顱血管超音波檢查需要多久的時間？</a:t>
            </a:r>
          </a:p>
          <a:p>
            <a:pPr marL="266700" indent="-266700"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A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：一般檢查時間約</a:t>
            </a: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40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分鐘</a:t>
            </a: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主要視病人情況而定。</a:t>
            </a:r>
          </a:p>
          <a:p>
            <a:pPr marL="266700" indent="-266700"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 </a:t>
            </a:r>
            <a:endParaRPr lang="zh-TW" altLang="zh-TW" sz="1300" dirty="0" smtClean="0">
              <a:latin typeface="微軟正黑體" pitchFamily="34" charset="-120"/>
              <a:ea typeface="微軟正黑體" pitchFamily="34" charset="-120"/>
            </a:endParaRPr>
          </a:p>
          <a:p>
            <a:pPr marL="266700" indent="-266700"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Q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：請問顱血管超音波檢查做完後可以馬上看報告嗎？</a:t>
            </a:r>
          </a:p>
          <a:p>
            <a:pPr marL="266700" indent="-266700"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A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：依照醫師約診的日期至門診看報告或預約一星期後的門診。</a:t>
            </a:r>
            <a:endParaRPr kumimoji="1" lang="zh-TW" altLang="en-US" sz="13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軟正黑體" pitchFamily="34" charset="-120"/>
              <a:ea typeface="微軟正黑體" pitchFamily="34" charset="-120"/>
              <a:cs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105</Words>
  <Application>Microsoft Office PowerPoint</Application>
  <PresentationFormat>A4 紙張 (210x297 公釐)</PresentationFormat>
  <Paragraphs>61</Paragraphs>
  <Slides>2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投影片 1</vt:lpstr>
      <vt:lpstr>投影片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hc</dc:creator>
  <cp:lastModifiedBy>hc</cp:lastModifiedBy>
  <cp:revision>34</cp:revision>
  <dcterms:created xsi:type="dcterms:W3CDTF">2017-05-18T04:03:29Z</dcterms:created>
  <dcterms:modified xsi:type="dcterms:W3CDTF">2023-08-22T07:50:33Z</dcterms:modified>
</cp:coreProperties>
</file>